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2" r:id="rId7"/>
    <p:sldId id="261" r:id="rId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329CCAD-B7B5-4802-A339-EE3E9912216E}" v="1" dt="2022-10-07T11:50:13.20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4" autoAdjust="0"/>
    <p:restoredTop sz="94660"/>
  </p:normalViewPr>
  <p:slideViewPr>
    <p:cSldViewPr snapToGrid="0">
      <p:cViewPr>
        <p:scale>
          <a:sx n="75" d="100"/>
          <a:sy n="75" d="100"/>
        </p:scale>
        <p:origin x="250" y="31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microsoft.com/office/2016/11/relationships/changesInfo" Target="changesInfos/changesInfo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 Id="rId14"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drei Paulescu" userId="S::andrei.paulescu@student.upt.ro::b65c926f-e1e1-4e6b-b18b-f401ed389253" providerId="AD" clId="Web-{2329CCAD-B7B5-4802-A339-EE3E9912216E}"/>
    <pc:docChg chg="modSld">
      <pc:chgData name="Andrei Paulescu" userId="S::andrei.paulescu@student.upt.ro::b65c926f-e1e1-4e6b-b18b-f401ed389253" providerId="AD" clId="Web-{2329CCAD-B7B5-4802-A339-EE3E9912216E}" dt="2022-10-07T11:50:13.201" v="0" actId="1076"/>
      <pc:docMkLst>
        <pc:docMk/>
      </pc:docMkLst>
      <pc:sldChg chg="modSp">
        <pc:chgData name="Andrei Paulescu" userId="S::andrei.paulescu@student.upt.ro::b65c926f-e1e1-4e6b-b18b-f401ed389253" providerId="AD" clId="Web-{2329CCAD-B7B5-4802-A339-EE3E9912216E}" dt="2022-10-07T11:50:13.201" v="0" actId="1076"/>
        <pc:sldMkLst>
          <pc:docMk/>
          <pc:sldMk cId="3254199307" sldId="261"/>
        </pc:sldMkLst>
        <pc:picChg chg="mod">
          <ac:chgData name="Andrei Paulescu" userId="S::andrei.paulescu@student.upt.ro::b65c926f-e1e1-4e6b-b18b-f401ed389253" providerId="AD" clId="Web-{2329CCAD-B7B5-4802-A339-EE3E9912216E}" dt="2022-10-07T11:50:13.201" v="0" actId="1076"/>
          <ac:picMkLst>
            <pc:docMk/>
            <pc:sldMk cId="3254199307" sldId="261"/>
            <ac:picMk id="7" creationId="{11594049-3F3D-4AE5-B4BF-F0439225F787}"/>
          </ac:picMkLst>
        </pc:picChg>
      </pc:sldChg>
    </pc:docChg>
  </pc:docChgLst>
</pc:chgInfo>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10/7/2022</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10/7/2022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10/7/2022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10/7/2022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10/7/2022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10/7/2022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10/7/2022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10/7/2022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10/7/2022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10/7/2022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10/7/2022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10/7/2022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10/7/2022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10/7/2022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10/7/2022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10/7/2022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10/7/2022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10/7/2022</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7.xml"/><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7.xml"/><Relationship Id="rId6" Type="http://schemas.microsoft.com/office/2007/relationships/hdphoto" Target="../media/hdphoto3.wdp"/><Relationship Id="rId5" Type="http://schemas.openxmlformats.org/officeDocument/2006/relationships/image" Target="../media/image7.png"/><Relationship Id="rId4" Type="http://schemas.microsoft.com/office/2007/relationships/hdphoto" Target="../media/hdphoto2.wdp"/></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7.xml"/><Relationship Id="rId6" Type="http://schemas.microsoft.com/office/2007/relationships/hdphoto" Target="../media/hdphoto5.wdp"/><Relationship Id="rId5" Type="http://schemas.openxmlformats.org/officeDocument/2006/relationships/image" Target="../media/image9.png"/><Relationship Id="rId4" Type="http://schemas.microsoft.com/office/2007/relationships/hdphoto" Target="../media/hdphoto4.wdp"/></Relationships>
</file>

<file path=ppt/slides/_rels/slide7.xml.rels><?xml version="1.0" encoding="UTF-8" standalone="yes"?>
<Relationships xmlns="http://schemas.openxmlformats.org/package/2006/relationships"><Relationship Id="rId8" Type="http://schemas.microsoft.com/office/2007/relationships/hdphoto" Target="../media/hdphoto8.wdp"/><Relationship Id="rId3" Type="http://schemas.openxmlformats.org/officeDocument/2006/relationships/image" Target="../media/image10.png"/><Relationship Id="rId7"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7.xml"/><Relationship Id="rId6" Type="http://schemas.microsoft.com/office/2007/relationships/hdphoto" Target="../media/hdphoto7.wdp"/><Relationship Id="rId5" Type="http://schemas.openxmlformats.org/officeDocument/2006/relationships/image" Target="../media/image11.png"/><Relationship Id="rId4" Type="http://schemas.microsoft.com/office/2007/relationships/hdphoto" Target="../media/hdphoto6.wdp"/><Relationship Id="rId9"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bg>
      <p:bgPr>
        <a:pattFill prst="pct5">
          <a:fgClr>
            <a:schemeClr val="tx1"/>
          </a:fgClr>
          <a:bgClr>
            <a:schemeClr val="bg1">
              <a:lumMod val="85000"/>
              <a:lumOff val="15000"/>
            </a:schemeClr>
          </a:bgClr>
        </a:patt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6B0A919-6C9A-4118-80B9-419110259DED}"/>
              </a:ext>
            </a:extLst>
          </p:cNvPr>
          <p:cNvSpPr txBox="1"/>
          <p:nvPr/>
        </p:nvSpPr>
        <p:spPr>
          <a:xfrm flipH="1">
            <a:off x="2232809" y="867146"/>
            <a:ext cx="9715222" cy="646331"/>
          </a:xfrm>
          <a:prstGeom prst="rect">
            <a:avLst/>
          </a:prstGeom>
          <a:noFill/>
        </p:spPr>
        <p:txBody>
          <a:bodyPr wrap="square" rtlCol="0">
            <a:spAutoFit/>
          </a:bodyPr>
          <a:lstStyle/>
          <a:p>
            <a:r>
              <a:rPr lang="en-US" sz="3600" b="1" i="1" dirty="0" err="1">
                <a:latin typeface="Book Antiqua" panose="02040602050305030304" pitchFamily="18" charset="0"/>
              </a:rPr>
              <a:t>Proiect</a:t>
            </a:r>
            <a:r>
              <a:rPr lang="en-US" sz="3600" b="1" i="1" dirty="0">
                <a:latin typeface="Book Antiqua" panose="02040602050305030304" pitchFamily="18" charset="0"/>
              </a:rPr>
              <a:t> :    Events Management Application</a:t>
            </a:r>
            <a:endParaRPr lang="ro-RO" sz="3600" b="1" i="1" dirty="0">
              <a:latin typeface="Book Antiqua" panose="02040602050305030304" pitchFamily="18" charset="0"/>
            </a:endParaRPr>
          </a:p>
        </p:txBody>
      </p:sp>
      <p:sp>
        <p:nvSpPr>
          <p:cNvPr id="7" name="TextBox 6">
            <a:extLst>
              <a:ext uri="{FF2B5EF4-FFF2-40B4-BE49-F238E27FC236}">
                <a16:creationId xmlns:a16="http://schemas.microsoft.com/office/drawing/2014/main" id="{9BFA9C4B-017B-434D-84CE-82DB36BFD048}"/>
              </a:ext>
            </a:extLst>
          </p:cNvPr>
          <p:cNvSpPr txBox="1"/>
          <p:nvPr/>
        </p:nvSpPr>
        <p:spPr>
          <a:xfrm>
            <a:off x="1305202" y="3429000"/>
            <a:ext cx="6078908" cy="954107"/>
          </a:xfrm>
          <a:prstGeom prst="rect">
            <a:avLst/>
          </a:prstGeom>
          <a:noFill/>
        </p:spPr>
        <p:txBody>
          <a:bodyPr wrap="none" rtlCol="0">
            <a:spAutoFit/>
          </a:bodyPr>
          <a:lstStyle/>
          <a:p>
            <a:r>
              <a:rPr lang="en-US" sz="2800" dirty="0" err="1">
                <a:latin typeface="Book Antiqua" panose="02040602050305030304" pitchFamily="18" charset="0"/>
              </a:rPr>
              <a:t>Colaboratori</a:t>
            </a:r>
            <a:r>
              <a:rPr lang="en-US" sz="2800" dirty="0">
                <a:latin typeface="Book Antiqua" panose="02040602050305030304" pitchFamily="18" charset="0"/>
              </a:rPr>
              <a:t> :   </a:t>
            </a:r>
            <a:r>
              <a:rPr lang="en-US" sz="1600" dirty="0">
                <a:latin typeface="Book Antiqua" panose="02040602050305030304" pitchFamily="18" charset="0"/>
              </a:rPr>
              <a:t>&gt;&gt; </a:t>
            </a:r>
            <a:r>
              <a:rPr lang="en-US" sz="2800" dirty="0" err="1">
                <a:latin typeface="Book Antiqua" panose="02040602050305030304" pitchFamily="18" charset="0"/>
              </a:rPr>
              <a:t>Paulescu</a:t>
            </a:r>
            <a:r>
              <a:rPr lang="en-US" sz="2800" dirty="0">
                <a:latin typeface="Book Antiqua" panose="02040602050305030304" pitchFamily="18" charset="0"/>
              </a:rPr>
              <a:t> Andrei</a:t>
            </a:r>
          </a:p>
          <a:p>
            <a:r>
              <a:rPr lang="en-US" sz="2800" dirty="0">
                <a:latin typeface="Book Antiqua" panose="02040602050305030304" pitchFamily="18" charset="0"/>
              </a:rPr>
              <a:t>                    </a:t>
            </a:r>
            <a:r>
              <a:rPr lang="en-US" sz="1600" dirty="0">
                <a:latin typeface="Book Antiqua" panose="02040602050305030304" pitchFamily="18" charset="0"/>
              </a:rPr>
              <a:t>             &gt;&gt;</a:t>
            </a:r>
            <a:r>
              <a:rPr lang="en-US" dirty="0">
                <a:latin typeface="Book Antiqua" panose="02040602050305030304" pitchFamily="18" charset="0"/>
              </a:rPr>
              <a:t> </a:t>
            </a:r>
            <a:r>
              <a:rPr lang="en-US" sz="2800" dirty="0" err="1">
                <a:latin typeface="Book Antiqua" panose="02040602050305030304" pitchFamily="18" charset="0"/>
              </a:rPr>
              <a:t>Padure</a:t>
            </a:r>
            <a:r>
              <a:rPr lang="en-US" sz="2800" dirty="0">
                <a:latin typeface="Book Antiqua" panose="02040602050305030304" pitchFamily="18" charset="0"/>
              </a:rPr>
              <a:t> </a:t>
            </a:r>
            <a:r>
              <a:rPr lang="en-US" sz="2800" dirty="0" err="1">
                <a:latin typeface="Book Antiqua" panose="02040602050305030304" pitchFamily="18" charset="0"/>
              </a:rPr>
              <a:t>Rares</a:t>
            </a:r>
            <a:r>
              <a:rPr lang="en-US" sz="2800" dirty="0">
                <a:latin typeface="Book Antiqua" panose="02040602050305030304" pitchFamily="18" charset="0"/>
              </a:rPr>
              <a:t>-Mihai</a:t>
            </a:r>
            <a:endParaRPr lang="ro-RO" sz="2800" dirty="0">
              <a:latin typeface="Book Antiqua" panose="02040602050305030304" pitchFamily="18" charset="0"/>
            </a:endParaRPr>
          </a:p>
        </p:txBody>
      </p:sp>
    </p:spTree>
    <p:extLst>
      <p:ext uri="{BB962C8B-B14F-4D97-AF65-F5344CB8AC3E}">
        <p14:creationId xmlns:p14="http://schemas.microsoft.com/office/powerpoint/2010/main" val="20551063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1594049-3F3D-4AE5-B4BF-F0439225F787}"/>
              </a:ext>
            </a:extLst>
          </p:cNvPr>
          <p:cNvPicPr>
            <a:picLocks noChangeAspect="1"/>
          </p:cNvPicPr>
          <p:nvPr/>
        </p:nvPicPr>
        <p:blipFill>
          <a:blip r:embed="rId2"/>
          <a:stretch>
            <a:fillRect/>
          </a:stretch>
        </p:blipFill>
        <p:spPr>
          <a:xfrm>
            <a:off x="0" y="0"/>
            <a:ext cx="12192000" cy="6858000"/>
          </a:xfrm>
          <a:prstGeom prst="rect">
            <a:avLst/>
          </a:prstGeom>
        </p:spPr>
      </p:pic>
      <p:sp>
        <p:nvSpPr>
          <p:cNvPr id="8" name="TextBox 7">
            <a:extLst>
              <a:ext uri="{FF2B5EF4-FFF2-40B4-BE49-F238E27FC236}">
                <a16:creationId xmlns:a16="http://schemas.microsoft.com/office/drawing/2014/main" id="{6E629DCC-89D9-4C6C-865C-E268497FA38E}"/>
              </a:ext>
            </a:extLst>
          </p:cNvPr>
          <p:cNvSpPr txBox="1"/>
          <p:nvPr/>
        </p:nvSpPr>
        <p:spPr>
          <a:xfrm>
            <a:off x="508000" y="1016000"/>
            <a:ext cx="11389360" cy="3693319"/>
          </a:xfrm>
          <a:prstGeom prst="rect">
            <a:avLst/>
          </a:prstGeom>
          <a:noFill/>
        </p:spPr>
        <p:txBody>
          <a:bodyPr wrap="square" rtlCol="0">
            <a:spAutoFit/>
          </a:bodyPr>
          <a:lstStyle/>
          <a:p>
            <a:pPr marR="0" algn="l"/>
            <a:r>
              <a:rPr lang="ro-RO" sz="2400" b="0" i="0" u="none" strike="noStrike" baseline="0" dirty="0">
                <a:solidFill>
                  <a:srgbClr val="000000"/>
                </a:solidFill>
                <a:latin typeface="Tw Cen MT" panose="020B0602020104020603" pitchFamily="34" charset="0"/>
              </a:rPr>
              <a:t>Am ales să proiectăm o aplicaţie uşor de folosit, care informează utilizatorii despre evenimente şi oferă posibilitatea efectuării unei rezervări deoarece aceste tipuri de aplicaţii au început să fie extrem de folosite în interacţiunea clienţilor cu anumite servicii</a:t>
            </a:r>
            <a:r>
              <a:rPr lang="en-US" sz="2400" b="0" i="0" u="none" strike="noStrike" baseline="0" dirty="0">
                <a:solidFill>
                  <a:srgbClr val="000000"/>
                </a:solidFill>
                <a:latin typeface="Tw Cen MT" panose="020B0602020104020603" pitchFamily="34" charset="0"/>
              </a:rPr>
              <a:t>. </a:t>
            </a:r>
            <a:r>
              <a:rPr lang="ro-RO" sz="2400" b="0" i="0" u="none" strike="noStrike" baseline="0" dirty="0">
                <a:solidFill>
                  <a:srgbClr val="000000"/>
                </a:solidFill>
                <a:latin typeface="Tw Cen MT" panose="020B0602020104020603" pitchFamily="34" charset="0"/>
              </a:rPr>
              <a:t> (preponderent în industria restaurantelor/hotelieră/a evenimentelor sociale)</a:t>
            </a:r>
          </a:p>
          <a:p>
            <a:pPr marR="0" algn="l"/>
            <a:endParaRPr lang="ro-RO" sz="2400" b="0" i="0" u="none" strike="noStrike" baseline="0" dirty="0">
              <a:solidFill>
                <a:srgbClr val="000000"/>
              </a:solidFill>
              <a:latin typeface="Tw Cen MT" panose="020B0602020104020603" pitchFamily="34" charset="0"/>
            </a:endParaRPr>
          </a:p>
          <a:p>
            <a:pPr marR="0" algn="l"/>
            <a:r>
              <a:rPr lang="ro-RO" sz="2400" b="0" i="0" u="none" strike="noStrike" baseline="0" dirty="0">
                <a:solidFill>
                  <a:srgbClr val="000000"/>
                </a:solidFill>
                <a:latin typeface="Tw Cen MT" panose="020B0602020104020603" pitchFamily="34" charset="0"/>
              </a:rPr>
              <a:t>Ambele tipuri de utilizatori au posibilitatea de înregistrare, logare şi vizualizare a istoricului personal în aplicaţie.</a:t>
            </a:r>
            <a:r>
              <a:rPr lang="en-US" sz="2400" b="0" i="0" u="none" strike="noStrike" baseline="0" dirty="0">
                <a:solidFill>
                  <a:srgbClr val="000000"/>
                </a:solidFill>
                <a:latin typeface="Tw Cen MT" panose="020B0602020104020603" pitchFamily="34" charset="0"/>
              </a:rPr>
              <a:t> </a:t>
            </a:r>
            <a:r>
              <a:rPr lang="ro-RO" sz="2400" b="0" i="0" u="none" strike="noStrike" baseline="0" dirty="0">
                <a:solidFill>
                  <a:srgbClr val="000000"/>
                </a:solidFill>
                <a:latin typeface="Tw Cen MT" panose="020B0602020104020603" pitchFamily="34" charset="0"/>
              </a:rPr>
              <a:t>Astfel u</a:t>
            </a:r>
            <a:r>
              <a:rPr lang="en-US" sz="2400" b="0" i="0" u="none" strike="noStrike" baseline="0" dirty="0">
                <a:solidFill>
                  <a:srgbClr val="000000"/>
                </a:solidFill>
                <a:latin typeface="Tw Cen MT" panose="020B0602020104020603" pitchFamily="34" charset="0"/>
              </a:rPr>
              <a:t>s</a:t>
            </a:r>
            <a:r>
              <a:rPr lang="ro-RO" sz="2400" b="0" i="0" u="none" strike="noStrike" baseline="0" dirty="0">
                <a:solidFill>
                  <a:srgbClr val="000000"/>
                </a:solidFill>
                <a:latin typeface="Tw Cen MT" panose="020B0602020104020603" pitchFamily="34" charset="0"/>
              </a:rPr>
              <a:t>er</a:t>
            </a:r>
            <a:r>
              <a:rPr lang="en-US" sz="2400" b="0" i="0" u="none" strike="noStrike" baseline="0" dirty="0">
                <a:solidFill>
                  <a:srgbClr val="000000"/>
                </a:solidFill>
                <a:latin typeface="Tw Cen MT" panose="020B0602020104020603" pitchFamily="34" charset="0"/>
              </a:rPr>
              <a:t>-</a:t>
            </a:r>
            <a:r>
              <a:rPr lang="ro-RO" sz="2400" b="0" i="0" u="none" strike="noStrike" baseline="0" dirty="0">
                <a:solidFill>
                  <a:srgbClr val="000000"/>
                </a:solidFill>
                <a:latin typeface="Tw Cen MT" panose="020B0602020104020603" pitchFamily="34" charset="0"/>
              </a:rPr>
              <a:t>ul poate rezerva un loc şi vizualiza evenimentele la care a participat, iar managerul poate crea, edita şi vizualiza evenimentele şi rezervările user-ilor la acestea.</a:t>
            </a:r>
          </a:p>
          <a:p>
            <a:pPr marR="0" algn="l"/>
            <a:endParaRPr lang="ro-RO" sz="1800" b="0" i="0" u="none" strike="noStrike" baseline="0" dirty="0">
              <a:solidFill>
                <a:srgbClr val="FFFFFF"/>
              </a:solidFill>
              <a:latin typeface="Tw Cen MT" panose="020B0602020104020603" pitchFamily="34" charset="0"/>
            </a:endParaRPr>
          </a:p>
        </p:txBody>
      </p:sp>
    </p:spTree>
    <p:extLst>
      <p:ext uri="{BB962C8B-B14F-4D97-AF65-F5344CB8AC3E}">
        <p14:creationId xmlns:p14="http://schemas.microsoft.com/office/powerpoint/2010/main" val="25819421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1594049-3F3D-4AE5-B4BF-F0439225F787}"/>
              </a:ext>
            </a:extLst>
          </p:cNvPr>
          <p:cNvPicPr>
            <a:picLocks noChangeAspect="1"/>
          </p:cNvPicPr>
          <p:nvPr/>
        </p:nvPicPr>
        <p:blipFill>
          <a:blip r:embed="rId2"/>
          <a:stretch>
            <a:fillRect/>
          </a:stretch>
        </p:blipFill>
        <p:spPr>
          <a:xfrm>
            <a:off x="0" y="0"/>
            <a:ext cx="12192000" cy="6858000"/>
          </a:xfrm>
          <a:prstGeom prst="rect">
            <a:avLst/>
          </a:prstGeom>
        </p:spPr>
      </p:pic>
      <p:sp>
        <p:nvSpPr>
          <p:cNvPr id="2" name="TextBox 1">
            <a:extLst>
              <a:ext uri="{FF2B5EF4-FFF2-40B4-BE49-F238E27FC236}">
                <a16:creationId xmlns:a16="http://schemas.microsoft.com/office/drawing/2014/main" id="{B533D6A9-89C8-4C6A-9143-2B864C080B96}"/>
              </a:ext>
            </a:extLst>
          </p:cNvPr>
          <p:cNvSpPr txBox="1"/>
          <p:nvPr/>
        </p:nvSpPr>
        <p:spPr>
          <a:xfrm>
            <a:off x="203200" y="213360"/>
            <a:ext cx="2177199" cy="461665"/>
          </a:xfrm>
          <a:prstGeom prst="rect">
            <a:avLst/>
          </a:prstGeom>
          <a:noFill/>
        </p:spPr>
        <p:txBody>
          <a:bodyPr wrap="none" rtlCol="0">
            <a:spAutoFit/>
          </a:bodyPr>
          <a:lstStyle/>
          <a:p>
            <a:r>
              <a:rPr lang="en-US" sz="2400" b="1" dirty="0">
                <a:solidFill>
                  <a:schemeClr val="bg1"/>
                </a:solidFill>
              </a:rPr>
              <a:t>Am </a:t>
            </a:r>
            <a:r>
              <a:rPr lang="ro-MD" sz="2400" b="1" dirty="0">
                <a:solidFill>
                  <a:schemeClr val="bg1"/>
                </a:solidFill>
              </a:rPr>
              <a:t>î</a:t>
            </a:r>
            <a:r>
              <a:rPr lang="en-US" sz="2400" b="1" dirty="0" err="1">
                <a:solidFill>
                  <a:schemeClr val="bg1"/>
                </a:solidFill>
              </a:rPr>
              <a:t>nceput</a:t>
            </a:r>
            <a:r>
              <a:rPr lang="en-US" sz="2400" b="1" dirty="0">
                <a:solidFill>
                  <a:schemeClr val="bg1"/>
                </a:solidFill>
              </a:rPr>
              <a:t> cu :</a:t>
            </a:r>
            <a:endParaRPr lang="ro-RO" dirty="0"/>
          </a:p>
        </p:txBody>
      </p:sp>
      <p:pic>
        <p:nvPicPr>
          <p:cNvPr id="4" name="Picture 3">
            <a:extLst>
              <a:ext uri="{FF2B5EF4-FFF2-40B4-BE49-F238E27FC236}">
                <a16:creationId xmlns:a16="http://schemas.microsoft.com/office/drawing/2014/main" id="{E17C7D2C-CFE6-486B-B872-581DAC98CF35}"/>
              </a:ext>
            </a:extLst>
          </p:cNvPr>
          <p:cNvPicPr>
            <a:picLocks noChangeAspect="1"/>
          </p:cNvPicPr>
          <p:nvPr/>
        </p:nvPicPr>
        <p:blipFill>
          <a:blip r:embed="rId3"/>
          <a:stretch>
            <a:fillRect/>
          </a:stretch>
        </p:blipFill>
        <p:spPr>
          <a:xfrm>
            <a:off x="1026158" y="888385"/>
            <a:ext cx="10139681" cy="5674975"/>
          </a:xfrm>
          <a:prstGeom prst="rect">
            <a:avLst/>
          </a:prstGeom>
        </p:spPr>
      </p:pic>
      <p:sp>
        <p:nvSpPr>
          <p:cNvPr id="5" name="TextBox 4">
            <a:extLst>
              <a:ext uri="{FF2B5EF4-FFF2-40B4-BE49-F238E27FC236}">
                <a16:creationId xmlns:a16="http://schemas.microsoft.com/office/drawing/2014/main" id="{07A8863A-848F-4F75-A2EB-118F3F5DCD36}"/>
              </a:ext>
            </a:extLst>
          </p:cNvPr>
          <p:cNvSpPr txBox="1"/>
          <p:nvPr/>
        </p:nvSpPr>
        <p:spPr>
          <a:xfrm>
            <a:off x="4947921" y="5784949"/>
            <a:ext cx="2255520" cy="369332"/>
          </a:xfrm>
          <a:prstGeom prst="rect">
            <a:avLst/>
          </a:prstGeom>
          <a:noFill/>
          <a:ln w="28575">
            <a:solidFill>
              <a:schemeClr val="bg1"/>
            </a:solidFill>
            <a:prstDash val="sysDash"/>
          </a:ln>
        </p:spPr>
        <p:txBody>
          <a:bodyPr wrap="square" rtlCol="0">
            <a:spAutoFit/>
          </a:bodyPr>
          <a:lstStyle/>
          <a:p>
            <a:r>
              <a:rPr lang="ro-MD" b="1" dirty="0">
                <a:solidFill>
                  <a:schemeClr val="bg1"/>
                </a:solidFill>
              </a:rPr>
              <a:t>    use-case diagram</a:t>
            </a:r>
            <a:endParaRPr lang="ro-RO" b="1" dirty="0">
              <a:solidFill>
                <a:schemeClr val="bg1"/>
              </a:solidFill>
            </a:endParaRPr>
          </a:p>
        </p:txBody>
      </p:sp>
    </p:spTree>
    <p:extLst>
      <p:ext uri="{BB962C8B-B14F-4D97-AF65-F5344CB8AC3E}">
        <p14:creationId xmlns:p14="http://schemas.microsoft.com/office/powerpoint/2010/main" val="10660593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1594049-3F3D-4AE5-B4BF-F0439225F787}"/>
              </a:ext>
            </a:extLst>
          </p:cNvPr>
          <p:cNvPicPr>
            <a:picLocks noChangeAspect="1"/>
          </p:cNvPicPr>
          <p:nvPr/>
        </p:nvPicPr>
        <p:blipFill>
          <a:blip r:embed="rId2"/>
          <a:stretch>
            <a:fillRect/>
          </a:stretch>
        </p:blipFill>
        <p:spPr>
          <a:xfrm>
            <a:off x="0" y="0"/>
            <a:ext cx="12192000" cy="6858000"/>
          </a:xfrm>
          <a:prstGeom prst="rect">
            <a:avLst/>
          </a:prstGeom>
        </p:spPr>
      </p:pic>
      <p:sp>
        <p:nvSpPr>
          <p:cNvPr id="2" name="TextBox 1">
            <a:extLst>
              <a:ext uri="{FF2B5EF4-FFF2-40B4-BE49-F238E27FC236}">
                <a16:creationId xmlns:a16="http://schemas.microsoft.com/office/drawing/2014/main" id="{B533D6A9-89C8-4C6A-9143-2B864C080B96}"/>
              </a:ext>
            </a:extLst>
          </p:cNvPr>
          <p:cNvSpPr txBox="1"/>
          <p:nvPr/>
        </p:nvSpPr>
        <p:spPr>
          <a:xfrm>
            <a:off x="203200" y="213360"/>
            <a:ext cx="7707046" cy="461665"/>
          </a:xfrm>
          <a:prstGeom prst="rect">
            <a:avLst/>
          </a:prstGeom>
          <a:noFill/>
        </p:spPr>
        <p:txBody>
          <a:bodyPr wrap="none" rtlCol="0">
            <a:spAutoFit/>
          </a:bodyPr>
          <a:lstStyle/>
          <a:p>
            <a:r>
              <a:rPr lang="en-US" sz="2400" b="1" dirty="0">
                <a:solidFill>
                  <a:schemeClr val="bg1"/>
                </a:solidFill>
              </a:rPr>
              <a:t>Am</a:t>
            </a:r>
            <a:r>
              <a:rPr lang="ro-MD" sz="2400" b="1" dirty="0">
                <a:solidFill>
                  <a:schemeClr val="bg1"/>
                </a:solidFill>
              </a:rPr>
              <a:t> împărțit proiectul în task-uri (estimate in story points)</a:t>
            </a:r>
            <a:r>
              <a:rPr lang="en-US" sz="2400" b="1" dirty="0">
                <a:solidFill>
                  <a:schemeClr val="bg1"/>
                </a:solidFill>
              </a:rPr>
              <a:t> :</a:t>
            </a:r>
            <a:endParaRPr lang="ro-RO" dirty="0"/>
          </a:p>
        </p:txBody>
      </p:sp>
      <p:pic>
        <p:nvPicPr>
          <p:cNvPr id="6" name="Picture 5">
            <a:extLst>
              <a:ext uri="{FF2B5EF4-FFF2-40B4-BE49-F238E27FC236}">
                <a16:creationId xmlns:a16="http://schemas.microsoft.com/office/drawing/2014/main" id="{35F577D3-59A1-4C35-853E-200811039305}"/>
              </a:ext>
            </a:extLst>
          </p:cNvPr>
          <p:cNvPicPr>
            <a:picLocks noChangeAspect="1"/>
          </p:cNvPicPr>
          <p:nvPr/>
        </p:nvPicPr>
        <p:blipFill>
          <a:blip r:embed="rId3">
            <a:extLst>
              <a:ext uri="{BEBA8EAE-BF5A-486C-A8C5-ECC9F3942E4B}">
                <a14:imgProps xmlns:a14="http://schemas.microsoft.com/office/drawing/2010/main">
                  <a14:imgLayer r:embed="rId4">
                    <a14:imgEffect>
                      <a14:saturation sat="200000"/>
                    </a14:imgEffect>
                  </a14:imgLayer>
                </a14:imgProps>
              </a:ext>
            </a:extLst>
          </a:blip>
          <a:stretch>
            <a:fillRect/>
          </a:stretch>
        </p:blipFill>
        <p:spPr>
          <a:xfrm>
            <a:off x="417195" y="1071265"/>
            <a:ext cx="11357610" cy="5390495"/>
          </a:xfrm>
          <a:prstGeom prst="rect">
            <a:avLst/>
          </a:prstGeom>
        </p:spPr>
      </p:pic>
    </p:spTree>
    <p:extLst>
      <p:ext uri="{BB962C8B-B14F-4D97-AF65-F5344CB8AC3E}">
        <p14:creationId xmlns:p14="http://schemas.microsoft.com/office/powerpoint/2010/main" val="42455557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1594049-3F3D-4AE5-B4BF-F0439225F787}"/>
              </a:ext>
            </a:extLst>
          </p:cNvPr>
          <p:cNvPicPr>
            <a:picLocks noChangeAspect="1"/>
          </p:cNvPicPr>
          <p:nvPr/>
        </p:nvPicPr>
        <p:blipFill>
          <a:blip r:embed="rId2"/>
          <a:stretch>
            <a:fillRect/>
          </a:stretch>
        </p:blipFill>
        <p:spPr>
          <a:xfrm>
            <a:off x="0" y="0"/>
            <a:ext cx="12192000" cy="6858000"/>
          </a:xfrm>
          <a:prstGeom prst="rect">
            <a:avLst/>
          </a:prstGeom>
        </p:spPr>
      </p:pic>
      <p:sp>
        <p:nvSpPr>
          <p:cNvPr id="2" name="TextBox 1">
            <a:extLst>
              <a:ext uri="{FF2B5EF4-FFF2-40B4-BE49-F238E27FC236}">
                <a16:creationId xmlns:a16="http://schemas.microsoft.com/office/drawing/2014/main" id="{B533D6A9-89C8-4C6A-9143-2B864C080B96}"/>
              </a:ext>
            </a:extLst>
          </p:cNvPr>
          <p:cNvSpPr txBox="1"/>
          <p:nvPr/>
        </p:nvSpPr>
        <p:spPr>
          <a:xfrm>
            <a:off x="162560" y="28200"/>
            <a:ext cx="3093860" cy="461665"/>
          </a:xfrm>
          <a:prstGeom prst="rect">
            <a:avLst/>
          </a:prstGeom>
          <a:noFill/>
        </p:spPr>
        <p:txBody>
          <a:bodyPr wrap="none" rtlCol="0">
            <a:spAutoFit/>
          </a:bodyPr>
          <a:lstStyle/>
          <a:p>
            <a:r>
              <a:rPr lang="ro-MD" sz="2400" b="1" dirty="0">
                <a:solidFill>
                  <a:schemeClr val="bg1"/>
                </a:solidFill>
              </a:rPr>
              <a:t>Activitatea pe GitHub</a:t>
            </a:r>
            <a:r>
              <a:rPr lang="en-US" sz="2400" b="1" dirty="0">
                <a:solidFill>
                  <a:schemeClr val="bg1"/>
                </a:solidFill>
              </a:rPr>
              <a:t> :</a:t>
            </a:r>
            <a:endParaRPr lang="ro-RO" dirty="0"/>
          </a:p>
        </p:txBody>
      </p:sp>
      <p:pic>
        <p:nvPicPr>
          <p:cNvPr id="10" name="Picture 9">
            <a:extLst>
              <a:ext uri="{FF2B5EF4-FFF2-40B4-BE49-F238E27FC236}">
                <a16:creationId xmlns:a16="http://schemas.microsoft.com/office/drawing/2014/main" id="{99A58584-7BD4-4C32-8C98-20B1A510C565}"/>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25000"/>
                    </a14:imgEffect>
                    <a14:imgEffect>
                      <a14:saturation sat="300000"/>
                    </a14:imgEffect>
                    <a14:imgEffect>
                      <a14:brightnessContrast bright="20000" contrast="40000"/>
                    </a14:imgEffect>
                  </a14:imgLayer>
                </a14:imgProps>
              </a:ext>
            </a:extLst>
          </a:blip>
          <a:stretch>
            <a:fillRect/>
          </a:stretch>
        </p:blipFill>
        <p:spPr>
          <a:xfrm>
            <a:off x="2334197" y="525425"/>
            <a:ext cx="9738486" cy="1753309"/>
          </a:xfrm>
          <a:prstGeom prst="rect">
            <a:avLst/>
          </a:prstGeom>
        </p:spPr>
      </p:pic>
      <p:pic>
        <p:nvPicPr>
          <p:cNvPr id="12" name="Picture 11">
            <a:extLst>
              <a:ext uri="{FF2B5EF4-FFF2-40B4-BE49-F238E27FC236}">
                <a16:creationId xmlns:a16="http://schemas.microsoft.com/office/drawing/2014/main" id="{0204D47D-85EB-4FDD-8BA0-80681B21D67C}"/>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20000" contrast="20000"/>
                    </a14:imgEffect>
                  </a14:imgLayer>
                </a14:imgProps>
              </a:ext>
            </a:extLst>
          </a:blip>
          <a:stretch>
            <a:fillRect/>
          </a:stretch>
        </p:blipFill>
        <p:spPr>
          <a:xfrm>
            <a:off x="2334197" y="2419704"/>
            <a:ext cx="9738486" cy="4224936"/>
          </a:xfrm>
          <a:prstGeom prst="rect">
            <a:avLst/>
          </a:prstGeom>
        </p:spPr>
      </p:pic>
      <p:sp>
        <p:nvSpPr>
          <p:cNvPr id="13" name="TextBox 12">
            <a:extLst>
              <a:ext uri="{FF2B5EF4-FFF2-40B4-BE49-F238E27FC236}">
                <a16:creationId xmlns:a16="http://schemas.microsoft.com/office/drawing/2014/main" id="{07868380-914F-4F83-B7AB-D350502DCD00}"/>
              </a:ext>
            </a:extLst>
          </p:cNvPr>
          <p:cNvSpPr txBox="1"/>
          <p:nvPr/>
        </p:nvSpPr>
        <p:spPr>
          <a:xfrm>
            <a:off x="0" y="1058210"/>
            <a:ext cx="2395079" cy="461665"/>
          </a:xfrm>
          <a:prstGeom prst="rect">
            <a:avLst/>
          </a:prstGeom>
          <a:noFill/>
        </p:spPr>
        <p:txBody>
          <a:bodyPr wrap="none" rtlCol="0">
            <a:spAutoFit/>
          </a:bodyPr>
          <a:lstStyle/>
          <a:p>
            <a:r>
              <a:rPr lang="en-US" sz="2400" dirty="0">
                <a:solidFill>
                  <a:schemeClr val="bg1"/>
                </a:solidFill>
              </a:rPr>
              <a:t>Branches </a:t>
            </a:r>
            <a:r>
              <a:rPr lang="ro-RO" sz="2400" dirty="0">
                <a:solidFill>
                  <a:schemeClr val="bg1"/>
                </a:solidFill>
              </a:rPr>
              <a:t>graph</a:t>
            </a:r>
            <a:r>
              <a:rPr lang="en-US" sz="2400" dirty="0">
                <a:solidFill>
                  <a:schemeClr val="bg1"/>
                </a:solidFill>
                <a:sym typeface="Wingdings" panose="05000000000000000000" pitchFamily="2" charset="2"/>
              </a:rPr>
              <a:t></a:t>
            </a:r>
            <a:endParaRPr lang="ro-RO" sz="2400" dirty="0">
              <a:solidFill>
                <a:schemeClr val="bg1"/>
              </a:solidFill>
            </a:endParaRPr>
          </a:p>
        </p:txBody>
      </p:sp>
      <p:sp>
        <p:nvSpPr>
          <p:cNvPr id="14" name="TextBox 13">
            <a:extLst>
              <a:ext uri="{FF2B5EF4-FFF2-40B4-BE49-F238E27FC236}">
                <a16:creationId xmlns:a16="http://schemas.microsoft.com/office/drawing/2014/main" id="{27216159-B9EF-434C-834A-81A46CE5D805}"/>
              </a:ext>
            </a:extLst>
          </p:cNvPr>
          <p:cNvSpPr txBox="1"/>
          <p:nvPr/>
        </p:nvSpPr>
        <p:spPr>
          <a:xfrm>
            <a:off x="0" y="3634939"/>
            <a:ext cx="2334197" cy="646331"/>
          </a:xfrm>
          <a:prstGeom prst="rect">
            <a:avLst/>
          </a:prstGeom>
          <a:noFill/>
        </p:spPr>
        <p:txBody>
          <a:bodyPr wrap="square" rtlCol="0">
            <a:spAutoFit/>
          </a:bodyPr>
          <a:lstStyle/>
          <a:p>
            <a:r>
              <a:rPr lang="en-US" dirty="0">
                <a:solidFill>
                  <a:schemeClr val="bg1"/>
                </a:solidFill>
              </a:rPr>
              <a:t>Branches pull-requests / merge history </a:t>
            </a:r>
            <a:r>
              <a:rPr lang="en-US" dirty="0">
                <a:solidFill>
                  <a:schemeClr val="bg1"/>
                </a:solidFill>
                <a:sym typeface="Wingdings" panose="05000000000000000000" pitchFamily="2" charset="2"/>
              </a:rPr>
              <a:t></a:t>
            </a:r>
            <a:endParaRPr lang="ro-RO" dirty="0">
              <a:solidFill>
                <a:schemeClr val="bg1"/>
              </a:solidFill>
            </a:endParaRPr>
          </a:p>
        </p:txBody>
      </p:sp>
    </p:spTree>
    <p:extLst>
      <p:ext uri="{BB962C8B-B14F-4D97-AF65-F5344CB8AC3E}">
        <p14:creationId xmlns:p14="http://schemas.microsoft.com/office/powerpoint/2010/main" val="16069175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1594049-3F3D-4AE5-B4BF-F0439225F787}"/>
              </a:ext>
            </a:extLst>
          </p:cNvPr>
          <p:cNvPicPr>
            <a:picLocks noChangeAspect="1"/>
          </p:cNvPicPr>
          <p:nvPr/>
        </p:nvPicPr>
        <p:blipFill>
          <a:blip r:embed="rId2"/>
          <a:stretch>
            <a:fillRect/>
          </a:stretch>
        </p:blipFill>
        <p:spPr>
          <a:xfrm>
            <a:off x="0" y="0"/>
            <a:ext cx="12192000" cy="6858000"/>
          </a:xfrm>
          <a:prstGeom prst="rect">
            <a:avLst/>
          </a:prstGeom>
        </p:spPr>
      </p:pic>
      <p:sp>
        <p:nvSpPr>
          <p:cNvPr id="2" name="TextBox 1">
            <a:extLst>
              <a:ext uri="{FF2B5EF4-FFF2-40B4-BE49-F238E27FC236}">
                <a16:creationId xmlns:a16="http://schemas.microsoft.com/office/drawing/2014/main" id="{B533D6A9-89C8-4C6A-9143-2B864C080B96}"/>
              </a:ext>
            </a:extLst>
          </p:cNvPr>
          <p:cNvSpPr txBox="1"/>
          <p:nvPr/>
        </p:nvSpPr>
        <p:spPr>
          <a:xfrm>
            <a:off x="162560" y="28200"/>
            <a:ext cx="7162800" cy="461665"/>
          </a:xfrm>
          <a:prstGeom prst="rect">
            <a:avLst/>
          </a:prstGeom>
          <a:noFill/>
        </p:spPr>
        <p:txBody>
          <a:bodyPr wrap="square" rtlCol="0">
            <a:spAutoFit/>
          </a:bodyPr>
          <a:lstStyle/>
          <a:p>
            <a:r>
              <a:rPr lang="en-US" sz="2400" b="1" dirty="0">
                <a:solidFill>
                  <a:schemeClr val="bg1"/>
                </a:solidFill>
              </a:rPr>
              <a:t>B</a:t>
            </a:r>
            <a:r>
              <a:rPr lang="ro-RO" sz="2400" b="1" dirty="0">
                <a:solidFill>
                  <a:schemeClr val="bg1"/>
                </a:solidFill>
              </a:rPr>
              <a:t>urndown chart</a:t>
            </a:r>
            <a:r>
              <a:rPr lang="en-US" sz="2400" b="1" dirty="0">
                <a:solidFill>
                  <a:schemeClr val="bg1"/>
                </a:solidFill>
              </a:rPr>
              <a:t> </a:t>
            </a:r>
            <a:r>
              <a:rPr lang="ro-MD" sz="2400" b="1" dirty="0">
                <a:solidFill>
                  <a:schemeClr val="bg1"/>
                </a:solidFill>
              </a:rPr>
              <a:t>ș</a:t>
            </a:r>
            <a:r>
              <a:rPr lang="en-US" sz="2400" b="1" dirty="0" err="1">
                <a:solidFill>
                  <a:schemeClr val="bg1"/>
                </a:solidFill>
              </a:rPr>
              <a:t>i</a:t>
            </a:r>
            <a:r>
              <a:rPr lang="en-US" sz="2400" b="1" dirty="0">
                <a:solidFill>
                  <a:schemeClr val="bg1"/>
                </a:solidFill>
              </a:rPr>
              <a:t> </a:t>
            </a:r>
            <a:r>
              <a:rPr lang="en-US" sz="2400" b="1" dirty="0" err="1">
                <a:solidFill>
                  <a:schemeClr val="bg1"/>
                </a:solidFill>
              </a:rPr>
              <a:t>istoric</a:t>
            </a:r>
            <a:r>
              <a:rPr lang="en-US" sz="2400" b="1" dirty="0">
                <a:solidFill>
                  <a:schemeClr val="bg1"/>
                </a:solidFill>
              </a:rPr>
              <a:t> git din IntelliJ IDEA :</a:t>
            </a:r>
            <a:endParaRPr lang="ro-RO" dirty="0">
              <a:solidFill>
                <a:schemeClr val="bg1"/>
              </a:solidFill>
            </a:endParaRPr>
          </a:p>
        </p:txBody>
      </p:sp>
      <p:pic>
        <p:nvPicPr>
          <p:cNvPr id="4" name="Picture 3">
            <a:extLst>
              <a:ext uri="{FF2B5EF4-FFF2-40B4-BE49-F238E27FC236}">
                <a16:creationId xmlns:a16="http://schemas.microsoft.com/office/drawing/2014/main" id="{AEF05412-6575-42E9-A248-43F3838F0646}"/>
              </a:ext>
            </a:extLst>
          </p:cNvPr>
          <p:cNvPicPr>
            <a:picLocks noChangeAspect="1"/>
          </p:cNvPicPr>
          <p:nvPr/>
        </p:nvPicPr>
        <p:blipFill>
          <a:blip r:embed="rId3">
            <a:extLst>
              <a:ext uri="{BEBA8EAE-BF5A-486C-A8C5-ECC9F3942E4B}">
                <a14:imgProps xmlns:a14="http://schemas.microsoft.com/office/drawing/2010/main">
                  <a14:imgLayer r:embed="rId4">
                    <a14:imgEffect>
                      <a14:saturation sat="400000"/>
                    </a14:imgEffect>
                    <a14:imgEffect>
                      <a14:brightnessContrast bright="-20000" contrast="40000"/>
                    </a14:imgEffect>
                  </a14:imgLayer>
                </a14:imgProps>
              </a:ext>
            </a:extLst>
          </a:blip>
          <a:stretch>
            <a:fillRect/>
          </a:stretch>
        </p:blipFill>
        <p:spPr>
          <a:xfrm>
            <a:off x="7213600" y="142240"/>
            <a:ext cx="4815840" cy="6583680"/>
          </a:xfrm>
          <a:prstGeom prst="rect">
            <a:avLst/>
          </a:prstGeom>
        </p:spPr>
      </p:pic>
      <p:pic>
        <p:nvPicPr>
          <p:cNvPr id="6" name="Picture 5">
            <a:extLst>
              <a:ext uri="{FF2B5EF4-FFF2-40B4-BE49-F238E27FC236}">
                <a16:creationId xmlns:a16="http://schemas.microsoft.com/office/drawing/2014/main" id="{D49078AB-303C-4915-80DB-6E4A0235CCDB}"/>
              </a:ext>
            </a:extLst>
          </p:cNvPr>
          <p:cNvPicPr>
            <a:picLocks noChangeAspect="1"/>
          </p:cNvPicPr>
          <p:nvPr/>
        </p:nvPicPr>
        <p:blipFill rotWithShape="1">
          <a:blip r:embed="rId5">
            <a:extLst>
              <a:ext uri="{BEBA8EAE-BF5A-486C-A8C5-ECC9F3942E4B}">
                <a14:imgProps xmlns:a14="http://schemas.microsoft.com/office/drawing/2010/main">
                  <a14:imgLayer r:embed="rId6">
                    <a14:imgEffect>
                      <a14:saturation sat="400000"/>
                    </a14:imgEffect>
                  </a14:imgLayer>
                </a14:imgProps>
              </a:ext>
            </a:extLst>
          </a:blip>
          <a:srcRect l="4328" r="5171"/>
          <a:stretch/>
        </p:blipFill>
        <p:spPr>
          <a:xfrm>
            <a:off x="162560" y="1314717"/>
            <a:ext cx="6954520" cy="4228566"/>
          </a:xfrm>
          <a:prstGeom prst="rect">
            <a:avLst/>
          </a:prstGeom>
        </p:spPr>
      </p:pic>
    </p:spTree>
    <p:extLst>
      <p:ext uri="{BB962C8B-B14F-4D97-AF65-F5344CB8AC3E}">
        <p14:creationId xmlns:p14="http://schemas.microsoft.com/office/powerpoint/2010/main" val="35419462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1594049-3F3D-4AE5-B4BF-F0439225F787}"/>
              </a:ext>
            </a:extLst>
          </p:cNvPr>
          <p:cNvPicPr>
            <a:picLocks noChangeAspect="1"/>
          </p:cNvPicPr>
          <p:nvPr/>
        </p:nvPicPr>
        <p:blipFill>
          <a:blip r:embed="rId2"/>
          <a:stretch>
            <a:fillRect/>
          </a:stretch>
        </p:blipFill>
        <p:spPr>
          <a:xfrm>
            <a:off x="10160" y="20320"/>
            <a:ext cx="12192000" cy="6858000"/>
          </a:xfrm>
          <a:prstGeom prst="rect">
            <a:avLst/>
          </a:prstGeom>
        </p:spPr>
      </p:pic>
      <p:sp>
        <p:nvSpPr>
          <p:cNvPr id="2" name="TextBox 1">
            <a:extLst>
              <a:ext uri="{FF2B5EF4-FFF2-40B4-BE49-F238E27FC236}">
                <a16:creationId xmlns:a16="http://schemas.microsoft.com/office/drawing/2014/main" id="{B533D6A9-89C8-4C6A-9143-2B864C080B96}"/>
              </a:ext>
            </a:extLst>
          </p:cNvPr>
          <p:cNvSpPr txBox="1"/>
          <p:nvPr/>
        </p:nvSpPr>
        <p:spPr>
          <a:xfrm>
            <a:off x="304800" y="160280"/>
            <a:ext cx="7162800" cy="461665"/>
          </a:xfrm>
          <a:prstGeom prst="rect">
            <a:avLst/>
          </a:prstGeom>
          <a:noFill/>
        </p:spPr>
        <p:txBody>
          <a:bodyPr wrap="square" rtlCol="0">
            <a:spAutoFit/>
          </a:bodyPr>
          <a:lstStyle/>
          <a:p>
            <a:r>
              <a:rPr lang="en-US" sz="2400" b="1" dirty="0">
                <a:solidFill>
                  <a:schemeClr val="bg1"/>
                </a:solidFill>
              </a:rPr>
              <a:t>Screenshots of application windows : </a:t>
            </a:r>
            <a:endParaRPr lang="ro-RO" dirty="0">
              <a:solidFill>
                <a:schemeClr val="bg1"/>
              </a:solidFill>
            </a:endParaRPr>
          </a:p>
        </p:txBody>
      </p:sp>
      <p:pic>
        <p:nvPicPr>
          <p:cNvPr id="9" name="Picture 8">
            <a:extLst>
              <a:ext uri="{FF2B5EF4-FFF2-40B4-BE49-F238E27FC236}">
                <a16:creationId xmlns:a16="http://schemas.microsoft.com/office/drawing/2014/main" id="{478851BE-5334-4B97-8855-984EE15E956D}"/>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25000"/>
                    </a14:imgEffect>
                    <a14:imgEffect>
                      <a14:saturation sat="200000"/>
                    </a14:imgEffect>
                  </a14:imgLayer>
                </a14:imgProps>
              </a:ext>
            </a:extLst>
          </a:blip>
          <a:stretch>
            <a:fillRect/>
          </a:stretch>
        </p:blipFill>
        <p:spPr>
          <a:xfrm>
            <a:off x="933796" y="691830"/>
            <a:ext cx="3970308" cy="3048142"/>
          </a:xfrm>
          <a:prstGeom prst="rect">
            <a:avLst/>
          </a:prstGeom>
        </p:spPr>
      </p:pic>
      <p:pic>
        <p:nvPicPr>
          <p:cNvPr id="15" name="Picture 14">
            <a:extLst>
              <a:ext uri="{FF2B5EF4-FFF2-40B4-BE49-F238E27FC236}">
                <a16:creationId xmlns:a16="http://schemas.microsoft.com/office/drawing/2014/main" id="{CFDF048F-433F-4733-BD36-1BA6EAD46CE9}"/>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25000"/>
                    </a14:imgEffect>
                    <a14:imgEffect>
                      <a14:saturation sat="300000"/>
                    </a14:imgEffect>
                  </a14:imgLayer>
                </a14:imgProps>
              </a:ext>
            </a:extLst>
          </a:blip>
          <a:stretch>
            <a:fillRect/>
          </a:stretch>
        </p:blipFill>
        <p:spPr>
          <a:xfrm>
            <a:off x="933796" y="3855054"/>
            <a:ext cx="3970308" cy="2887863"/>
          </a:xfrm>
          <a:prstGeom prst="rect">
            <a:avLst/>
          </a:prstGeom>
        </p:spPr>
      </p:pic>
      <p:pic>
        <p:nvPicPr>
          <p:cNvPr id="17" name="Picture 16">
            <a:extLst>
              <a:ext uri="{FF2B5EF4-FFF2-40B4-BE49-F238E27FC236}">
                <a16:creationId xmlns:a16="http://schemas.microsoft.com/office/drawing/2014/main" id="{445176C2-56F8-4703-A540-579536ADF740}"/>
              </a:ext>
            </a:extLst>
          </p:cNvPr>
          <p:cNvPicPr>
            <a:picLocks noChangeAspect="1"/>
          </p:cNvPicPr>
          <p:nvPr/>
        </p:nvPicPr>
        <p:blipFill>
          <a:blip r:embed="rId7">
            <a:extLst>
              <a:ext uri="{BEBA8EAE-BF5A-486C-A8C5-ECC9F3942E4B}">
                <a14:imgProps xmlns:a14="http://schemas.microsoft.com/office/drawing/2010/main">
                  <a14:imgLayer r:embed="rId8">
                    <a14:imgEffect>
                      <a14:sharpenSoften amount="25000"/>
                    </a14:imgEffect>
                    <a14:imgEffect>
                      <a14:saturation sat="400000"/>
                    </a14:imgEffect>
                  </a14:imgLayer>
                </a14:imgProps>
              </a:ext>
            </a:extLst>
          </a:blip>
          <a:stretch>
            <a:fillRect/>
          </a:stretch>
        </p:blipFill>
        <p:spPr>
          <a:xfrm>
            <a:off x="6339840" y="391112"/>
            <a:ext cx="5209132" cy="3118027"/>
          </a:xfrm>
          <a:prstGeom prst="rect">
            <a:avLst/>
          </a:prstGeom>
        </p:spPr>
      </p:pic>
      <p:pic>
        <p:nvPicPr>
          <p:cNvPr id="19" name="Picture 18">
            <a:extLst>
              <a:ext uri="{FF2B5EF4-FFF2-40B4-BE49-F238E27FC236}">
                <a16:creationId xmlns:a16="http://schemas.microsoft.com/office/drawing/2014/main" id="{057417AC-EEB6-40A7-992D-1B5AAE496822}"/>
              </a:ext>
            </a:extLst>
          </p:cNvPr>
          <p:cNvPicPr>
            <a:picLocks noChangeAspect="1"/>
          </p:cNvPicPr>
          <p:nvPr/>
        </p:nvPicPr>
        <p:blipFill>
          <a:blip r:embed="rId9"/>
          <a:stretch>
            <a:fillRect/>
          </a:stretch>
        </p:blipFill>
        <p:spPr>
          <a:xfrm>
            <a:off x="6339840" y="3579359"/>
            <a:ext cx="5209132" cy="3163557"/>
          </a:xfrm>
          <a:prstGeom prst="rect">
            <a:avLst/>
          </a:prstGeom>
        </p:spPr>
      </p:pic>
    </p:spTree>
    <p:extLst>
      <p:ext uri="{BB962C8B-B14F-4D97-AF65-F5344CB8AC3E}">
        <p14:creationId xmlns:p14="http://schemas.microsoft.com/office/powerpoint/2010/main" val="325419930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docProps/app.xml><?xml version="1.0" encoding="utf-8"?>
<Properties xmlns="http://schemas.openxmlformats.org/officeDocument/2006/extended-properties" xmlns:vt="http://schemas.openxmlformats.org/officeDocument/2006/docPropsVTypes">
  <Template>TM04033919[[fn=Circuit]]</Template>
  <TotalTime>138</TotalTime>
  <Words>166</Words>
  <Application>Microsoft Office PowerPoint</Application>
  <PresentationFormat>Widescreen</PresentationFormat>
  <Paragraphs>14</Paragraphs>
  <Slides>7</Slides>
  <Notes>0</Notes>
  <HiddenSlides>0</HiddenSlides>
  <MMClips>0</MMClips>
  <ScaleCrop>false</ScaleCrop>
  <HeadingPairs>
    <vt:vector size="4" baseType="variant">
      <vt:variant>
        <vt:lpstr>Theme</vt:lpstr>
      </vt:variant>
      <vt:variant>
        <vt:i4>1</vt:i4>
      </vt:variant>
      <vt:variant>
        <vt:lpstr>Slide Titles</vt:lpstr>
      </vt:variant>
      <vt:variant>
        <vt:i4>7</vt:i4>
      </vt:variant>
    </vt:vector>
  </HeadingPairs>
  <TitlesOfParts>
    <vt:vector size="8" baseType="lpstr">
      <vt:lpstr>Circuit</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Lenovo Andrei</dc:creator>
  <cp:lastModifiedBy>Lenovo Andrei</cp:lastModifiedBy>
  <cp:revision>5</cp:revision>
  <dcterms:created xsi:type="dcterms:W3CDTF">2022-05-22T06:48:57Z</dcterms:created>
  <dcterms:modified xsi:type="dcterms:W3CDTF">2022-10-07T11:50:13Z</dcterms:modified>
</cp:coreProperties>
</file>